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7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5B6"/>
    <a:srgbClr val="01B7CB"/>
    <a:srgbClr val="01AFD7"/>
    <a:srgbClr val="01ABD7"/>
    <a:srgbClr val="01CFCA"/>
    <a:srgbClr val="66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6" autoAdjust="0"/>
    <p:restoredTop sz="69829" autoAdjust="0"/>
  </p:normalViewPr>
  <p:slideViewPr>
    <p:cSldViewPr>
      <p:cViewPr varScale="1">
        <p:scale>
          <a:sx n="77" d="100"/>
          <a:sy n="77" d="100"/>
        </p:scale>
        <p:origin x="24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08EE1-104B-4ED8-ACD1-D710F3811F19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56F2F-45FD-4260-B3BD-8DFA0BB13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3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вам это знакомо?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Дискомфорт в животе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(вылет рисунка по щелчку)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Вздутие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Урчание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 в разных отделах живота.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Запор / понос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Тошнота и / или рвота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Снижение аппетита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Неожиданные аллергические проявления на казалось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 привычные продукты и явления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(вылет рисунка по щелчку)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Крапивница;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Насморк;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Чихание;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Кожный зуд.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как следствие – общее недомогание, вызванное отравлением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организма токсичными веществами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(вылет рисунка по щелчку)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Нарушение сна;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Слабость;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Утомляемость;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Головные боли при нормальном артериальном давлении;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Снижение аппетита;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Температура при дисбактериозе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повышаться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38 градусов.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6F2F-45FD-4260-B3BD-8DFA0BB13F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3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различным медицинским данным, с симптомами дисбактериоза (</a:t>
            </a:r>
            <a:r>
              <a:rPr lang="ru-RU" dirty="0" smtClean="0"/>
              <a:t>дисбаланс микробной флоры)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сталкиваются 80–90 % населения нашей планеты независимо от возраста.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Нарушение состава полезной микрофлоры кишечника взрослых и детей – дисбактериоз – происходит под влиянием самых разных факторов: искусственное вскармливание, снижение иммунитета, неправильное питание, стрессы, прием антибиотиков, хронические заболевания ЖКТ, инфекционные заболевания кишечника.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 как кишечник играет немаловажную роль в организме (переваривает пищу, вырабатывает и усваивает витамины и минералы, стимулирует иммунитет, влияет на обмен веществ), то и любые нарушения с его стороны очень пагубно отражаются на жизнедеятельности организма в целом.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6F2F-45FD-4260-B3BD-8DFA0BB13F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9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«Вилкой и ложкой мы роем себе могилу» — писал в американский диетолог, специалист по долголетию Поль Брэгг.</a:t>
            </a:r>
          </a:p>
          <a:p>
            <a:r>
              <a:rPr lang="ru-RU" dirty="0" smtClean="0"/>
              <a:t>Согласно данным исследователей,</a:t>
            </a:r>
            <a:r>
              <a:rPr lang="ru-RU" baseline="0" dirty="0" smtClean="0"/>
              <a:t> именно радикально изменившийся характер питания современных людей, особенно жителей мегаполиса, является основной причиной дисбактериоза.</a:t>
            </a:r>
          </a:p>
          <a:p>
            <a:endParaRPr lang="ru-RU" baseline="0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постоянно спешим и редко уделяем питанию должное внимание. Перекусили булочкой, бутербродом или супом из пакета и побежали дальше.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нашем питании много жиров и углеводов и крайне мало растительной клетчатки, которая так нужна для восстановления и поддержания здоровой микрофлоры кишечника.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6F2F-45FD-4260-B3BD-8DFA0BB13F1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8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Интересен тот факт, что генетически мы являемся собирателями и охотниками, и нашему генотипу соответствует больше растительный рацион, обогащенный пищевыми волокнами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пребиотиками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Известно, что древний человек ежедневно съедал около 200 г (!) различных пищевых волокон, в том числе до 50 г инулина (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пребиотик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является наилучшей питательной средой для полезных лакто- и 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бифидобактерий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кишечнике).</a:t>
            </a:r>
            <a:b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статистике в большинстве развитых стран ежедневное потребление пищевых волокон составляет менее 20 г, 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пребиотиков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не превышает 2–4 г!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6F2F-45FD-4260-B3BD-8DFA0BB13F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60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создание здоровой микрофлоры в нашем кишечнике отвечают следующие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компоненты: 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Пробиотики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живые микроорганизмы, которые составляют основу микрофлоры организма, поддерживают оптимальное соотношение полезных бактерий и подавляют рост патогенных бактерий в ЖКТ, улучшают функции организма. Наиболее активные и полезные из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пробиотиков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лонгум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лактобактерии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ацидофилус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Бифидобактерии (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Bifidobacterium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longum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наиболее многочисленная группа полезных бактерий микрофлоры кишечника. В микрофлоре грудных детей их количество достигает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80–90 %. Эти бактерии препятствуют росту и размножению вредных патогенных и условно-патогенных бактерий в ЖКТ, защищая организм от кишечных инфекций и развития брожения в кишечнике. Вместе с другими полезными микроорганизмами они принимают активное участие в пищеварении, ускоряя расщепление белков и углеводов и улучшая усвоение питательных веществ, вырабатывают собственные ферменты для качественного переваривания пищи.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Бифидобактерии активно участвуют в синтезе многих витаминов – К, гр. В, включая В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незаменимых аминокислот, способствуют лучшему усвоению кальция и витамина D. Эти бактерии активно вырабатывают молочную кислоту, которая также подавляет патогенную флору ЖКТ. Благодаря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бифидобактериям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организме уменьшаются аллергические реакции, укрепляется иммунитет, начинает нормально работать пищеварительная система.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Лактобактерии (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Lactobacillus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acidophilus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отличие 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обитают во всех отделах ЖКТ. Само название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Lactobacillus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переводится с латыни как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«бактерия, обитающая в молоке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На самом деле,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лактобактерии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молочным продуктам не имеют никакого отношения. Наоборот, эти микроорганизмы специально добавляют в сыры, кефиры, йогурты и простокваши, чтобы получились хорошие молочные и кисломолочные продукты.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Прежде всего,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лактобактерии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крайне нужны для нормальной жизнедеятельности не менее важных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Многие эксперименты доказали, что при полном отсутствии или значительном недостатке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лактобактерий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кишечнике рано или поздно заметно снижалось количество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же, как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лактобактерии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уничтожают патогенную флору и следят за балансом полезной. Они эффективно справляются с опасной бактерией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хеликобактер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пилори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виновной в появлении гастрита и язвы желудка,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кандидой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стрептококками и стафилококками.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Одной из важнейших задач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лактобактерий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участие в формировании иммунной системы. С одной стороны, они прикрепляются к эпителию тонкого кишечника, усиливая его барьерные функции и защиту. С другой – участвуют в образовании иммунных клеток, благодаря чему повышают сопротивляемость организма разным неблагоприятным факторам (респираторные инфекции) и поддерживают здоровый иммунитет.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Оба вида полезных микроорганизмов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лактобактерии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способствуют усилению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детоксикационных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свойств организма, уменьшая последствия отравлений лекарствами, некачественной пищей, метеоризм, тяжесть в желудке, тошноту.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Пребиотики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растительная клетчатка, или по-другому нерастворимые пищевые волокна (содержатся в большинстве растений), благотворно влияющие на микрофлору организма. Впервые термин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пребиотики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(1995) придумал профессор пищевой микробиологии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Глен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Гибсон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(Университет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Рединга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Англия). Он дал следующее определение: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пребиотики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не перевариваемые пищевые компоненты, улучшающие здоровье за счет избирательной стимуляции роста или активности одного или нескольких видов полезных бактерий в толстой кишке. Позже доктор M. B.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Roberfroid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(2007) определил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пребиотики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избирательно перевариваемые кишечными микроорганизмами ингредиенты пищи, меняющие состав и активность микрофлоры, способствуя улучшению самочувствия.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6F2F-45FD-4260-B3BD-8DFA0BB13F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94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у вас: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метеоризм;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вздутие живота;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нерегулярный стул (запор, диарея или то и другое);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испытываете дискомфорт после применения антибиотиков;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вас аллергии, дерматиты;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страдаете хроническими заболеваниями ЖКТ;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вас пищевое отравление или кишечная инфекция;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вас нарушен обмен веществ;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 рацион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несбалансирован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(обеднен витаминами, минералами, клетчаткой).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Что делать? Как защитить микрофлору кишечника и обеспечить</a:t>
            </a:r>
            <a:r>
              <a:rPr lang="ru-RU" baseline="0" dirty="0" smtClean="0"/>
              <a:t> всеми необходимыми микроорганизмами в сбалансированной дозе?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6F2F-45FD-4260-B3BD-8DFA0BB13F1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4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Компания </a:t>
            </a:r>
            <a:r>
              <a:rPr lang="en-US" baseline="0" dirty="0" smtClean="0"/>
              <a:t>Coral Club </a:t>
            </a:r>
            <a:r>
              <a:rPr lang="ru-RU" baseline="0" dirty="0" smtClean="0"/>
              <a:t>предлагает отличное решение: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«Супер-Флора»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высокоэффективный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синбиотик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представляющий сбалансированную комбинацию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пробиотиков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Bifidobacterium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longum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Lactobacillus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acidophilus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пребиотиков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(инулин), которые обеспечивают результативное оздоровление микрофлоры кишечника. Соотношение лакто-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бифидобактерий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соответствует особенностям пищеварительной системы, а наличие инулина значительно повышает эффективность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пробиотиков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и, главное, способствует росту собственной микрофлоры.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«Супер-Флора» – последнее достижение в решении проблемы дисбактериоза. Это продукт, произведенный из высококачественного сырья по самой современной технологии при соблюдении требований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отраслевых стандартов качества.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6F2F-45FD-4260-B3BD-8DFA0BB13F1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1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«Супер-Флора»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en-US" baseline="0" dirty="0" smtClean="0"/>
              <a:t>Coral Club</a:t>
            </a:r>
            <a:r>
              <a:rPr lang="ru-RU" baseline="0" dirty="0" smtClean="0"/>
              <a:t>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Восстанавливает здоровую микрофлору кишечника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b="1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Предупреждает развитие дисбактериоза, метеоризма, тяжести в желудке</a:t>
            </a:r>
            <a:endParaRPr lang="ru-RU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Улучшает обмен веществ и пищеварение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Способствует усвоению полезных и питательных веществ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Способствует росту собственной здоровой микрофлоры кишечника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b="1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Полезен при пищевых отравлениях или аллергии, кишечных инфекциях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b="1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6F2F-45FD-4260-B3BD-8DFA0BB13F1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0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1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39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8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2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6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9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57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6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6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32C-63C8-4CBE-B4C1-B2B5D9F02402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2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9132C-63C8-4CBE-B4C1-B2B5D9F02402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193A6-CB34-4F1C-B4C1-1E879E352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6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99592" y="2564904"/>
            <a:ext cx="74168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dirty="0" smtClean="0">
                <a:solidFill>
                  <a:schemeClr val="bg1"/>
                </a:solidFill>
                <a:latin typeface="Arial"/>
                <a:cs typeface="Arial"/>
              </a:rPr>
              <a:t>Super-Flora</a:t>
            </a:r>
            <a:endParaRPr lang="ru-RU" sz="9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4005064"/>
            <a:ext cx="748883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bg1"/>
                </a:solidFill>
                <a:latin typeface="Arial"/>
                <a:cs typeface="Arial"/>
              </a:rPr>
              <a:t>Здоровая микрофлора кишечника</a:t>
            </a:r>
            <a:endParaRPr lang="ru-RU"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Изображение 5" descr="cci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85860"/>
            <a:ext cx="1512168" cy="103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SUPERFLORA_PRODU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62289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Клубное преимущество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67944" y="2996952"/>
            <a:ext cx="3096344" cy="1026298"/>
            <a:chOff x="7451812" y="2203703"/>
            <a:chExt cx="3096344" cy="1026298"/>
          </a:xfrm>
        </p:grpSpPr>
        <p:pic>
          <p:nvPicPr>
            <p:cNvPr id="15" name="Изображение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1812" y="2203703"/>
              <a:ext cx="2808312" cy="10262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739844" y="2239124"/>
              <a:ext cx="28083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>
                  <a:solidFill>
                    <a:schemeClr val="bg1">
                      <a:lumMod val="85000"/>
                    </a:schemeClr>
                  </a:solidFill>
                  <a:latin typeface="Arial"/>
                  <a:cs typeface="Arial"/>
                </a:rPr>
                <a:t>КЛУБНАЯ ЦЕНА</a:t>
              </a:r>
              <a:endPara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39844" y="2598003"/>
              <a:ext cx="23762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schemeClr val="bg1">
                      <a:lumMod val="95000"/>
                    </a:schemeClr>
                  </a:solidFill>
                </a:rPr>
                <a:t>1 100</a:t>
              </a:r>
              <a:r>
                <a:rPr lang="en-US" sz="3000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ru-RU" sz="3000" dirty="0" smtClean="0">
                  <a:solidFill>
                    <a:schemeClr val="bg1">
                      <a:lumMod val="95000"/>
                    </a:schemeClr>
                  </a:solidFill>
                </a:rPr>
                <a:t>рублей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283460" y="1683965"/>
            <a:ext cx="3168352" cy="1191037"/>
            <a:chOff x="4283968" y="3175228"/>
            <a:chExt cx="3168352" cy="1191037"/>
          </a:xfrm>
        </p:grpSpPr>
        <p:sp>
          <p:nvSpPr>
            <p:cNvPr id="11" name="TextBox 10"/>
            <p:cNvSpPr txBox="1"/>
            <p:nvPr/>
          </p:nvSpPr>
          <p:spPr>
            <a:xfrm>
              <a:off x="4283968" y="3175228"/>
              <a:ext cx="31683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>
                  <a:solidFill>
                    <a:schemeClr val="bg1">
                      <a:lumMod val="85000"/>
                    </a:schemeClr>
                  </a:solidFill>
                  <a:latin typeface="Arial"/>
                  <a:cs typeface="Arial"/>
                </a:rPr>
                <a:t>РОЗНИЧНАЯ ЦЕНА</a:t>
              </a:r>
              <a:endPara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83968" y="3535268"/>
              <a:ext cx="26642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schemeClr val="bg1">
                      <a:lumMod val="95000"/>
                    </a:schemeClr>
                  </a:solidFill>
                </a:rPr>
                <a:t>1 375</a:t>
              </a:r>
              <a:r>
                <a:rPr lang="en-US" sz="3000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ru-RU" sz="3000" dirty="0" smtClean="0">
                  <a:solidFill>
                    <a:schemeClr val="bg1">
                      <a:lumMod val="95000"/>
                    </a:schemeClr>
                  </a:solidFill>
                </a:rPr>
                <a:t>рублей</a:t>
              </a:r>
            </a:p>
            <a:p>
              <a:pPr algn="ctr"/>
              <a:endParaRPr lang="ru-RU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55976" y="4437112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БАЛЛЫ</a:t>
            </a:r>
            <a:endParaRPr lang="en-US" sz="22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4795991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</a:rPr>
              <a:t>13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5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99592" y="2348880"/>
            <a:ext cx="74168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dirty="0" smtClean="0">
                <a:solidFill>
                  <a:srgbClr val="01B7CB"/>
                </a:solidFill>
                <a:latin typeface="Arial"/>
                <a:cs typeface="Arial"/>
              </a:rPr>
              <a:t>Super-Flora</a:t>
            </a:r>
            <a:endParaRPr lang="ru-RU" sz="9000" dirty="0">
              <a:solidFill>
                <a:srgbClr val="01B7CB"/>
              </a:solidFill>
              <a:latin typeface="Arial"/>
              <a:cs typeface="Arial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717032"/>
            <a:ext cx="748883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01B7CB"/>
                </a:solidFill>
                <a:latin typeface="Arial"/>
                <a:cs typeface="Arial"/>
              </a:rPr>
              <a:t>Здоровая микрофлора кишечника</a:t>
            </a:r>
            <a:endParaRPr lang="ru-RU" sz="3000" dirty="0">
              <a:solidFill>
                <a:srgbClr val="01B7C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F7F7F"/>
                </a:solidFill>
                <a:latin typeface="Arial"/>
                <a:cs typeface="Arial"/>
              </a:rPr>
              <a:t>Вам это знакомо?</a:t>
            </a:r>
            <a:endParaRPr lang="ru-RU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61152"/>
            <a:ext cx="24482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/>
              <a:t> </a:t>
            </a: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Насморк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/>
              <a:t> </a:t>
            </a: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Чихание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/>
              <a:t> </a:t>
            </a: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Зуд</a:t>
            </a:r>
            <a:endParaRPr lang="en-US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/>
              <a:t> </a:t>
            </a: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Кожные проявления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4261152"/>
            <a:ext cx="30243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Нарушение сна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Слабость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Быстрая утомляемость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Головная боль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Повышенная температура</a:t>
            </a:r>
            <a:endParaRPr lang="ru-RU" sz="17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4215279"/>
            <a:ext cx="25922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Вздутие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Урчание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Боль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Запор / понос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Тошнота</a:t>
            </a:r>
          </a:p>
          <a:p>
            <a:r>
              <a:rPr lang="ru-RU" sz="1600" dirty="0" smtClean="0">
                <a:solidFill>
                  <a:srgbClr val="01B7CB"/>
                </a:solidFill>
              </a:rPr>
              <a:t>•</a:t>
            </a:r>
            <a:r>
              <a:rPr lang="en-US" sz="1600" dirty="0" smtClean="0">
                <a:solidFill>
                  <a:srgbClr val="01B7CB"/>
                </a:solidFill>
              </a:rPr>
              <a:t> </a:t>
            </a:r>
            <a:r>
              <a:rPr lang="ru-RU" sz="1700" dirty="0" smtClean="0">
                <a:solidFill>
                  <a:srgbClr val="7F7F7F"/>
                </a:solidFill>
                <a:latin typeface="Arial"/>
                <a:cs typeface="Arial"/>
              </a:rPr>
              <a:t>Снижение аппетита</a:t>
            </a:r>
            <a:endParaRPr lang="ru-RU" sz="17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10" name="Изображение 9" descr="ico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08313"/>
            <a:ext cx="2232249" cy="2232249"/>
          </a:xfrm>
          <a:prstGeom prst="rect">
            <a:avLst/>
          </a:prstGeom>
        </p:spPr>
      </p:pic>
      <p:pic>
        <p:nvPicPr>
          <p:cNvPr id="11" name="Изображение 10" descr="ico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90" y="1708314"/>
            <a:ext cx="2232248" cy="2232248"/>
          </a:xfrm>
          <a:prstGeom prst="rect">
            <a:avLst/>
          </a:prstGeom>
        </p:spPr>
      </p:pic>
      <p:pic>
        <p:nvPicPr>
          <p:cNvPr id="12" name="Изображение 11" descr="Untitled-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dysbios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51"/>
            <a:ext cx="9144000" cy="51864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02630"/>
            <a:ext cx="8229600" cy="850106"/>
          </a:xfrm>
        </p:spPr>
        <p:txBody>
          <a:bodyPr/>
          <a:lstStyle/>
          <a:p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Дисбактериоз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060848"/>
            <a:ext cx="295232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dirty="0" smtClean="0">
                <a:solidFill>
                  <a:srgbClr val="01B7CB"/>
                </a:solidFill>
                <a:latin typeface="Arial"/>
                <a:cs typeface="Arial"/>
              </a:rPr>
              <a:t>80-90%</a:t>
            </a:r>
            <a:endParaRPr lang="ru-RU" sz="5500" dirty="0">
              <a:solidFill>
                <a:srgbClr val="01B7CB"/>
              </a:solidFill>
              <a:latin typeface="Arial"/>
              <a:cs typeface="Arial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2924944"/>
            <a:ext cx="295232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НАСЕЛЕНИЯ ПЛАНЕТЫ 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СТАЛКИВАЮТСЯ 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 СИМПТОМАМИ 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ДИСБАКТЕРИОЗА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9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fastfoo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51"/>
            <a:ext cx="9144000" cy="51864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1988840"/>
            <a:ext cx="3672408" cy="1872208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И его причины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2204864"/>
            <a:ext cx="316835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ХАРАКТЕР ПИТАНИЯ ЗАЧАСТУЮ НЕ ОТВЕЧАЕТ ПОТРЕБНОСТЯМ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23690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Изображение 35" descr="vegg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18647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04048" y="2276872"/>
            <a:ext cx="3456384" cy="2304256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76872"/>
            <a:ext cx="3456384" cy="2304256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Интересный факт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2844552"/>
            <a:ext cx="18002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200г</a:t>
            </a:r>
            <a:endParaRPr lang="ru-RU" sz="45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55776" y="3060576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ПИЩЕВЫХ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ВОЛОКОН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87624" y="3564632"/>
            <a:ext cx="1224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50г</a:t>
            </a:r>
            <a:endParaRPr lang="ru-RU" sz="45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627784" y="3852664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ИНУЛИНА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59632" y="2420888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РАНЬШЕ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364088" y="2844552"/>
            <a:ext cx="18002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500" dirty="0" smtClean="0">
                <a:solidFill>
                  <a:srgbClr val="01B7CB"/>
                </a:solidFill>
                <a:latin typeface="Arial"/>
                <a:cs typeface="Arial"/>
              </a:rPr>
              <a:t>20г</a:t>
            </a:r>
            <a:endParaRPr lang="ru-RU" sz="4500" dirty="0">
              <a:solidFill>
                <a:srgbClr val="01B7CB"/>
              </a:solidFill>
              <a:latin typeface="Arial"/>
              <a:cs typeface="Arial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732240" y="3060576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ПИЩЕВЫХ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ВОЛОКОН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364088" y="3564632"/>
            <a:ext cx="1224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500" dirty="0" smtClean="0">
                <a:solidFill>
                  <a:srgbClr val="01B7CB"/>
                </a:solidFill>
                <a:latin typeface="Arial"/>
                <a:cs typeface="Arial"/>
              </a:rPr>
              <a:t>2-4г</a:t>
            </a:r>
            <a:endParaRPr lang="ru-RU" sz="4500" dirty="0">
              <a:solidFill>
                <a:srgbClr val="01B7CB"/>
              </a:solidFill>
              <a:latin typeface="Arial"/>
              <a:cs typeface="Arial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6804248" y="3852664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ИНУЛИНА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436096" y="2420888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СЕЙЧАС</a:t>
            </a:r>
          </a:p>
        </p:txBody>
      </p:sp>
    </p:spTree>
    <p:extLst>
      <p:ext uri="{BB962C8B-B14F-4D97-AF65-F5344CB8AC3E}">
        <p14:creationId xmlns:p14="http://schemas.microsoft.com/office/powerpoint/2010/main" val="31050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Graphic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60120"/>
            <a:ext cx="7272808" cy="36789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80512" cy="648072"/>
          </a:xfrm>
        </p:spPr>
        <p:txBody>
          <a:bodyPr>
            <a:noAutofit/>
          </a:bodyPr>
          <a:lstStyle/>
          <a:p>
            <a:r>
              <a:rPr lang="ru-RU" sz="3900" dirty="0" smtClean="0">
                <a:solidFill>
                  <a:srgbClr val="7F7F7F"/>
                </a:solidFill>
                <a:latin typeface="Arial"/>
                <a:cs typeface="Arial"/>
              </a:rPr>
              <a:t>Компоненты здоровой микрофлоры</a:t>
            </a:r>
            <a:endParaRPr lang="ru-RU" sz="39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15616" y="3356992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rgbClr val="0185B6"/>
                </a:solidFill>
                <a:latin typeface="Arial"/>
                <a:cs typeface="Arial"/>
              </a:rPr>
              <a:t>ПРОБИОТИКИ</a:t>
            </a:r>
            <a:endParaRPr lang="ru-RU" sz="2500" dirty="0">
              <a:solidFill>
                <a:srgbClr val="0185B6"/>
              </a:solidFill>
              <a:latin typeface="Arial"/>
              <a:cs typeface="Arial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88024" y="3356992"/>
            <a:ext cx="34563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rgbClr val="0185B6"/>
                </a:solidFill>
                <a:latin typeface="Arial"/>
                <a:cs typeface="Arial"/>
              </a:rPr>
              <a:t>ПРЕБИОТИКИ</a:t>
            </a:r>
            <a:endParaRPr lang="ru-RU" sz="2500" dirty="0">
              <a:solidFill>
                <a:srgbClr val="0185B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84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289986"/>
            <a:ext cx="3672408" cy="209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1B7CB"/>
                </a:solidFill>
              </a:rPr>
              <a:t>•</a:t>
            </a:r>
            <a:r>
              <a:rPr lang="en-US" dirty="0" smtClean="0">
                <a:solidFill>
                  <a:srgbClr val="01B7CB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метеоризм, вздутие живота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1B7CB"/>
                </a:solidFill>
              </a:rPr>
              <a:t>•</a:t>
            </a:r>
            <a:r>
              <a:rPr lang="en-US" dirty="0" smtClean="0">
                <a:solidFill>
                  <a:srgbClr val="01B7CB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нерегулярный стул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1B7CB"/>
                </a:solidFill>
              </a:rPr>
              <a:t>•</a:t>
            </a:r>
            <a:r>
              <a:rPr lang="en-US" dirty="0" smtClean="0">
                <a:solidFill>
                  <a:srgbClr val="01B7CB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хронические заболевания ЖКТ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1B7CB"/>
                </a:solidFill>
              </a:rPr>
              <a:t>•</a:t>
            </a:r>
            <a:r>
              <a:rPr lang="en-US" dirty="0" smtClean="0">
                <a:solidFill>
                  <a:srgbClr val="01B7CB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пищевое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отравление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или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кишечная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инфекция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9986"/>
            <a:ext cx="4464496" cy="209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1B7CB"/>
                </a:solidFill>
              </a:rPr>
              <a:t>•</a:t>
            </a:r>
            <a:r>
              <a:rPr lang="en-US" dirty="0" smtClean="0">
                <a:solidFill>
                  <a:srgbClr val="01B7CB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аллергии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дерматиты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1B7CB"/>
                </a:solidFill>
              </a:rPr>
              <a:t>•</a:t>
            </a:r>
            <a:r>
              <a:rPr lang="en-US" dirty="0" smtClean="0">
                <a:solidFill>
                  <a:srgbClr val="01B7CB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нарушение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обмена веществ 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1B7CB"/>
                </a:solidFill>
              </a:rPr>
              <a:t>•</a:t>
            </a:r>
            <a:r>
              <a:rPr lang="en-US" dirty="0" smtClean="0">
                <a:solidFill>
                  <a:srgbClr val="01B7CB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сбалансированный рацион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питания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1B7CB"/>
                </a:solidFill>
              </a:rPr>
              <a:t>•</a:t>
            </a:r>
            <a:r>
              <a:rPr lang="en-US" dirty="0" smtClean="0">
                <a:solidFill>
                  <a:srgbClr val="01B7CB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дискомфорт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после применения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     антибиотиков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12768" cy="648072"/>
          </a:xfrm>
        </p:spPr>
        <p:txBody>
          <a:bodyPr>
            <a:noAutofit/>
          </a:bodyPr>
          <a:lstStyle/>
          <a:p>
            <a:r>
              <a:rPr lang="ru-RU" sz="3900" dirty="0" smtClean="0">
                <a:solidFill>
                  <a:srgbClr val="7F7F7F"/>
                </a:solidFill>
                <a:latin typeface="Arial"/>
                <a:cs typeface="Arial"/>
              </a:rPr>
              <a:t>Если у вас</a:t>
            </a:r>
            <a:endParaRPr lang="ru-RU" sz="39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2" name="Изображение 1" descr="Man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2820306" cy="2820306"/>
          </a:xfrm>
          <a:prstGeom prst="rect">
            <a:avLst/>
          </a:prstGeom>
        </p:spPr>
      </p:pic>
      <p:pic>
        <p:nvPicPr>
          <p:cNvPr id="4" name="Изображение 3" descr="man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4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SUPERFLORA_PPT_cover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4" y="-27385"/>
            <a:ext cx="9289034" cy="6952869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7509520" cy="994122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/>
                <a:cs typeface="Arial"/>
              </a:rPr>
              <a:t>Super-Flora</a:t>
            </a:r>
            <a:endParaRPr lang="ru-RU" sz="5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7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Super Flora_100cc_1_43x8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096344" cy="523717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139952" y="1869378"/>
            <a:ext cx="4464496" cy="386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Восстанавливает </a:t>
            </a:r>
            <a:r>
              <a:rPr lang="ru-RU" sz="1700" dirty="0">
                <a:solidFill>
                  <a:srgbClr val="595959"/>
                </a:solidFill>
                <a:latin typeface="Arial"/>
                <a:cs typeface="Arial"/>
              </a:rPr>
              <a:t>здоровую микрофлору кишечника </a:t>
            </a:r>
            <a:endParaRPr lang="ru-RU" sz="17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ru-RU" sz="1700" dirty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Предупреждает </a:t>
            </a:r>
            <a:r>
              <a:rPr lang="ru-RU" sz="1700" dirty="0">
                <a:solidFill>
                  <a:srgbClr val="595959"/>
                </a:solidFill>
                <a:latin typeface="Arial"/>
                <a:cs typeface="Arial"/>
              </a:rPr>
              <a:t>развитие дисбактериоза, метеоризма, тяжести в </a:t>
            </a: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желудке</a:t>
            </a:r>
          </a:p>
          <a:p>
            <a:pPr>
              <a:lnSpc>
                <a:spcPct val="90000"/>
              </a:lnSpc>
            </a:pPr>
            <a:endParaRPr lang="ru-RU" sz="1700" dirty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Улучшает </a:t>
            </a:r>
            <a:r>
              <a:rPr lang="ru-RU" sz="1700" dirty="0">
                <a:solidFill>
                  <a:srgbClr val="595959"/>
                </a:solidFill>
                <a:latin typeface="Arial"/>
                <a:cs typeface="Arial"/>
              </a:rPr>
              <a:t>обмен веществ и пищеварение </a:t>
            </a:r>
            <a:endParaRPr lang="ru-RU" sz="17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ru-RU" sz="1700" dirty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Способствует </a:t>
            </a:r>
            <a:r>
              <a:rPr lang="ru-RU" sz="1700" dirty="0">
                <a:solidFill>
                  <a:srgbClr val="595959"/>
                </a:solidFill>
                <a:latin typeface="Arial"/>
                <a:cs typeface="Arial"/>
              </a:rPr>
              <a:t>усвоению полезных </a:t>
            </a:r>
            <a:endParaRPr lang="ru-RU" sz="17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и </a:t>
            </a:r>
            <a:r>
              <a:rPr lang="ru-RU" sz="1700" dirty="0">
                <a:solidFill>
                  <a:srgbClr val="595959"/>
                </a:solidFill>
                <a:latin typeface="Arial"/>
                <a:cs typeface="Arial"/>
              </a:rPr>
              <a:t>питательных </a:t>
            </a: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веществ</a:t>
            </a:r>
          </a:p>
          <a:p>
            <a:pPr>
              <a:lnSpc>
                <a:spcPct val="90000"/>
              </a:lnSpc>
            </a:pPr>
            <a:endParaRPr lang="ru-RU" sz="1700" dirty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Способствует </a:t>
            </a:r>
            <a:r>
              <a:rPr lang="ru-RU" sz="1700" dirty="0">
                <a:solidFill>
                  <a:srgbClr val="595959"/>
                </a:solidFill>
                <a:latin typeface="Arial"/>
                <a:cs typeface="Arial"/>
              </a:rPr>
              <a:t>росту собственной здоровой микрофлоры кишечника </a:t>
            </a:r>
            <a:endParaRPr lang="ru-RU" sz="17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ru-RU" sz="1700" dirty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700" dirty="0" smtClean="0">
                <a:solidFill>
                  <a:srgbClr val="595959"/>
                </a:solidFill>
                <a:latin typeface="Arial"/>
                <a:cs typeface="Arial"/>
              </a:rPr>
              <a:t>Полезен </a:t>
            </a:r>
            <a:r>
              <a:rPr lang="ru-RU" sz="1700" dirty="0">
                <a:solidFill>
                  <a:srgbClr val="595959"/>
                </a:solidFill>
                <a:latin typeface="Arial"/>
                <a:cs typeface="Arial"/>
              </a:rPr>
              <a:t>при пищевых отравлениях или аллергии, кишечных инфекциях </a:t>
            </a:r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941386"/>
            <a:ext cx="216024" cy="216024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2661466"/>
            <a:ext cx="216024" cy="216024"/>
          </a:xfrm>
          <a:prstGeom prst="rect">
            <a:avLst/>
          </a:prstGeom>
        </p:spPr>
      </p:pic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309538"/>
            <a:ext cx="216024" cy="216024"/>
          </a:xfrm>
          <a:prstGeom prst="rect">
            <a:avLst/>
          </a:prstGeom>
        </p:spPr>
      </p:pic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741586"/>
            <a:ext cx="216024" cy="216024"/>
          </a:xfrm>
          <a:prstGeom prst="rect">
            <a:avLst/>
          </a:prstGeom>
        </p:spPr>
      </p:pic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4504482"/>
            <a:ext cx="216024" cy="216024"/>
          </a:xfrm>
          <a:prstGeom prst="rect">
            <a:avLst/>
          </a:prstGeom>
        </p:spPr>
      </p:pic>
      <p:pic>
        <p:nvPicPr>
          <p:cNvPr id="33" name="Изображение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5253754"/>
            <a:ext cx="216024" cy="21602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Полезно и своевременно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2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727</Words>
  <Application>Microsoft Office PowerPoint</Application>
  <PresentationFormat>Экран (4:3)</PresentationFormat>
  <Paragraphs>171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Вам это знакомо?</vt:lpstr>
      <vt:lpstr>Дисбактериоз</vt:lpstr>
      <vt:lpstr>И его причины</vt:lpstr>
      <vt:lpstr>Интересный факт</vt:lpstr>
      <vt:lpstr>Компоненты здоровой микрофлоры</vt:lpstr>
      <vt:lpstr>Если у вас</vt:lpstr>
      <vt:lpstr>Super-Flora</vt:lpstr>
      <vt:lpstr>Полезно и своевременно</vt:lpstr>
      <vt:lpstr>Клубное преимущество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Супер-Флора  Super Flora</dc:title>
  <dc:creator>Ольга Костина</dc:creator>
  <cp:lastModifiedBy>Костина Ольга</cp:lastModifiedBy>
  <cp:revision>63</cp:revision>
  <dcterms:created xsi:type="dcterms:W3CDTF">2016-03-21T08:32:59Z</dcterms:created>
  <dcterms:modified xsi:type="dcterms:W3CDTF">2018-12-27T12:50:11Z</dcterms:modified>
</cp:coreProperties>
</file>